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CCE0F1"/>
          </a:solidFill>
        </a:fill>
      </a:tcStyle>
    </a:wholeTbl>
    <a:band2H>
      <a:tcTxStyle b="def" i="def"/>
      <a:tcStyle>
        <a:tcBdr/>
        <a:fill>
          <a:solidFill>
            <a:srgbClr val="E7F0F8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D9E8D1"/>
          </a:solidFill>
        </a:fill>
      </a:tcStyle>
    </a:wholeTbl>
    <a:band2H>
      <a:tcTxStyle b="def" i="def"/>
      <a:tcStyle>
        <a:tcBdr/>
        <a:fill>
          <a:solidFill>
            <a:srgbClr val="EDF4E9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EACBD1"/>
          </a:solidFill>
        </a:fill>
      </a:tcStyle>
    </a:wholeTbl>
    <a:band2H>
      <a:tcTxStyle b="def" i="def"/>
      <a:tcStyle>
        <a:tcBdr/>
        <a:fill>
          <a:solidFill>
            <a:srgbClr val="F5E7E9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838787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838787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838787">
              <a:alpha val="20000"/>
            </a:srgbClr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508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254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" name="Shape 18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flipV="1">
            <a:off x="406400" y="6140894"/>
            <a:ext cx="12192000" cy="26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12" name="Shape 12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cap="all" sz="170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106" name="Shape 106"/>
          <p:cNvSpPr/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hape 107"/>
          <p:cNvSpPr/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08" name="Shape 108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hape 116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7" name="Shape 117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8" name="Shape 118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126" name="Shape 126"/>
          <p:cNvSpPr/>
          <p:nvPr/>
        </p:nvSpPr>
        <p:spPr>
          <a:xfrm>
            <a:off x="469900" y="2362200"/>
            <a:ext cx="12065001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xfrm>
            <a:off x="889000" y="2908300"/>
            <a:ext cx="11226800" cy="1297945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584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cap="all"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  <a:lvl2pPr marL="16734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2pPr>
            <a:lvl3pPr marL="21179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3pPr>
            <a:lvl4pPr marL="25624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4pPr>
            <a:lvl5pPr marL="30069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hape 128"/>
          <p:cNvSpPr/>
          <p:nvPr>
            <p:ph type="body" sz="quarter" idx="13"/>
          </p:nvPr>
        </p:nvSpPr>
        <p:spPr>
          <a:xfrm>
            <a:off x="406400" y="7789333"/>
            <a:ext cx="12192000" cy="863605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0" indent="0" algn="r" defTabSz="578358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5940">
                <a:solidFill>
                  <a:srgbClr val="838787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129" name="Shape 129"/>
          <p:cNvSpPr/>
          <p:nvPr>
            <p:ph type="body" sz="quarter" idx="14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/>
          <a:p>
            <a: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cap="all" spc="10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0" name="Shape 130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body" sz="quarter" idx="1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584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cap="all"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  <a:lvl2pPr marL="16734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2pPr>
            <a:lvl3pPr marL="21179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3pPr>
            <a:lvl4pPr marL="25624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4pPr>
            <a:lvl5pPr marL="30069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Shape 138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9" name="Shape 139"/>
          <p:cNvSpPr/>
          <p:nvPr>
            <p:ph type="body" sz="quarter" idx="14"/>
          </p:nvPr>
        </p:nvSpPr>
        <p:spPr>
          <a:xfrm>
            <a:off x="5892800" y="7789333"/>
            <a:ext cx="6705600" cy="863605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marL="0" indent="0" defTabSz="452627">
              <a:spcBef>
                <a:spcPts val="0"/>
              </a:spcBef>
              <a:buSzTx/>
              <a:buFontTx/>
              <a:buNone/>
              <a:defRPr sz="5940">
                <a:solidFill>
                  <a:srgbClr val="232323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140" name="Shape 140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8" name="Shape 148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A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0" name="Shape 1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Shape 1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79" name="Shape 179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80" name="Shape 180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cap="all" sz="60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1" name="Shape 181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lIns="50800" tIns="50800" rIns="50800" bIns="50800"/>
          <a:lstStyle>
            <a:lvl1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8890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7780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222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hape 182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406400" y="6140894"/>
            <a:ext cx="12192000" cy="264"/>
          </a:xfrm>
          <a:prstGeom prst="rect">
            <a:avLst/>
          </a:prstGeom>
          <a:ln w="38100">
            <a:solidFill>
              <a:srgbClr val="A6AAA9"/>
            </a:solidFill>
          </a:ln>
        </p:spPr>
        <p:txBody>
          <a:bodyPr lIns="50800" tIns="50800" rIns="50800" bIns="50800" anchor="ctr"/>
          <a:lstStyle>
            <a:lvl1pPr marL="444500"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889000"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778000"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222500"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cap="all" sz="170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" name="Shape 24"/>
          <p:cNvSpPr/>
          <p:nvPr>
            <p:ph type="body" sz="quarter" idx="14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lIns="50800" tIns="50800" rIns="50800" bIns="50800" anchor="b"/>
          <a:lstStyle/>
          <a:p>
            <a: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5" name="Shape 25"/>
          <p:cNvSpPr/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 A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V="1">
            <a:off x="406400" y="6140894"/>
            <a:ext cx="12192000" cy="26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3" name="Shape 3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cap="all" sz="170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hape 3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/>
          <p:nvPr>
            <p:ph type="sldNum" sz="quarter" idx="2"/>
          </p:nvPr>
        </p:nvSpPr>
        <p:spPr>
          <a:xfrm>
            <a:off x="12161860" y="4191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cap="all" sz="170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" name="Shape 43"/>
          <p:cNvSpPr/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V="1">
            <a:off x="5892800" y="6141011"/>
            <a:ext cx="6705600" cy="146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51" name="Shape 51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2" name="Shape 52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cap="all" sz="170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" name="Shape 53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62" name="Shape 62"/>
          <p:cNvSpPr/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cap="all" sz="60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72" name="Shape 72"/>
          <p:cNvSpPr/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cap="all" sz="60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4" name="Shape 74"/>
          <p:cNvSpPr/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83" name="Shape 83"/>
          <p:cNvSpPr/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cap="all" sz="60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5" name="Shape 85"/>
          <p:cNvSpPr/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94" name="Shape 94"/>
          <p:cNvSpPr/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/>
          <p:nvPr>
            <p:ph type="pic" sz="half" idx="13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6" name="Shape 96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cap="all" sz="60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7" name="Shape 97"/>
          <p:cNvSpPr/>
          <p:nvPr>
            <p:ph type="body" sz="half" idx="14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28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98" name="Shape 98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50238" y="390595"/>
            <a:ext cx="11704324" cy="1625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50238" y="2275838"/>
            <a:ext cx="11704324" cy="6436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998692" y="9114113"/>
            <a:ext cx="355869" cy="371347"/>
          </a:xfrm>
          <a:prstGeom prst="rect">
            <a:avLst/>
          </a:prstGeom>
          <a:ln w="12700">
            <a:miter lim="400000"/>
          </a:ln>
        </p:spPr>
        <p:txBody>
          <a:bodyPr wrap="none" lIns="65022" tIns="65022" rIns="65022" bIns="65022" anchor="ctr">
            <a:spAutoFit/>
          </a:bodyPr>
          <a:lstStyle>
            <a:lvl1pPr algn="r" defTabSz="650240">
              <a:spcBef>
                <a:spcPts val="0"/>
              </a:spcBef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71487" marR="0" indent="-471487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06234" marR="0" indent="-449034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333500" marR="0" indent="-419100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874520" marR="0" indent="-502919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331720" marR="0" indent="-502920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7977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2422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867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1312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g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Programming</a:t>
            </a:r>
          </a:p>
        </p:txBody>
      </p:sp>
      <p:sp>
        <p:nvSpPr>
          <p:cNvPr id="192" name="Shape 192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 to 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Defining A Function</a:t>
            </a:r>
          </a:p>
        </p:txBody>
      </p:sp>
      <p:sp>
        <p:nvSpPr>
          <p:cNvPr id="224" name="Shape 224"/>
          <p:cNvSpPr/>
          <p:nvPr/>
        </p:nvSpPr>
        <p:spPr>
          <a:xfrm>
            <a:off x="495150" y="3282949"/>
            <a:ext cx="11562527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def double(my_name):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</a:t>
            </a:r>
            <a:r>
              <a:rPr>
                <a:solidFill>
                  <a:schemeClr val="accent3"/>
                </a:solidFill>
              </a:rPr>
              <a:t>answer = my_name + my_name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return answer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Defining A Function</a:t>
            </a:r>
          </a:p>
        </p:txBody>
      </p:sp>
      <p:sp>
        <p:nvSpPr>
          <p:cNvPr id="227" name="Shape 227"/>
          <p:cNvSpPr/>
          <p:nvPr/>
        </p:nvSpPr>
        <p:spPr>
          <a:xfrm>
            <a:off x="495150" y="3282949"/>
            <a:ext cx="11562527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def double(my_name):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</a:t>
            </a:r>
            <a:r>
              <a:rPr>
                <a:solidFill>
                  <a:schemeClr val="accent3"/>
                </a:solidFill>
              </a:rPr>
              <a:t>answer = my_name + my_name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return answer</a:t>
            </a:r>
          </a:p>
        </p:txBody>
      </p:sp>
      <p:sp>
        <p:nvSpPr>
          <p:cNvPr id="228" name="Shape 228"/>
          <p:cNvSpPr/>
          <p:nvPr/>
        </p:nvSpPr>
        <p:spPr>
          <a:xfrm rot="13500000">
            <a:off x="1586932" y="6735712"/>
            <a:ext cx="2933307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229" name="Shape 229"/>
          <p:cNvSpPr/>
          <p:nvPr/>
        </p:nvSpPr>
        <p:spPr>
          <a:xfrm>
            <a:off x="4241367" y="7681314"/>
            <a:ext cx="540639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indented block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Defining A Function</a:t>
            </a:r>
          </a:p>
        </p:txBody>
      </p:sp>
      <p:sp>
        <p:nvSpPr>
          <p:cNvPr id="232" name="Shape 232"/>
          <p:cNvSpPr/>
          <p:nvPr/>
        </p:nvSpPr>
        <p:spPr>
          <a:xfrm>
            <a:off x="495150" y="3282949"/>
            <a:ext cx="11562527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def double(my_name):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answer = my_name + my_name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</a:t>
            </a:r>
            <a:r>
              <a:rPr>
                <a:solidFill>
                  <a:schemeClr val="accent3"/>
                </a:solidFill>
              </a:rPr>
              <a:t>return</a:t>
            </a:r>
            <a:r>
              <a:t> answer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Calling A Function</a:t>
            </a:r>
          </a:p>
        </p:txBody>
      </p:sp>
      <p:sp>
        <p:nvSpPr>
          <p:cNvPr id="235" name="Shape 235"/>
          <p:cNvSpPr/>
          <p:nvPr/>
        </p:nvSpPr>
        <p:spPr>
          <a:xfrm>
            <a:off x="495150" y="4413248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double(“Rob”)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Calling A Function</a:t>
            </a:r>
          </a:p>
        </p:txBody>
      </p:sp>
      <p:sp>
        <p:nvSpPr>
          <p:cNvPr id="238" name="Shape 238"/>
          <p:cNvSpPr/>
          <p:nvPr/>
        </p:nvSpPr>
        <p:spPr>
          <a:xfrm>
            <a:off x="495150" y="3282950"/>
            <a:ext cx="11562527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def double(</a:t>
            </a:r>
            <a:r>
              <a:rPr>
                <a:solidFill>
                  <a:schemeClr val="accent3"/>
                </a:solidFill>
              </a:rPr>
              <a:t>“Rob”</a:t>
            </a:r>
            <a:r>
              <a:t>):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answer = </a:t>
            </a:r>
            <a:r>
              <a:rPr>
                <a:solidFill>
                  <a:schemeClr val="accent3"/>
                </a:solidFill>
              </a:rPr>
              <a:t>“Rob”</a:t>
            </a:r>
            <a:r>
              <a:t> + </a:t>
            </a:r>
            <a:r>
              <a:rPr>
                <a:solidFill>
                  <a:schemeClr val="accent3"/>
                </a:solidFill>
              </a:rPr>
              <a:t>“Rob”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return answer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Calling A Function</a:t>
            </a:r>
          </a:p>
        </p:txBody>
      </p:sp>
      <p:sp>
        <p:nvSpPr>
          <p:cNvPr id="241" name="Shape 241"/>
          <p:cNvSpPr/>
          <p:nvPr/>
        </p:nvSpPr>
        <p:spPr>
          <a:xfrm>
            <a:off x="495150" y="4413248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double(“Rob”)</a:t>
            </a:r>
          </a:p>
        </p:txBody>
      </p:sp>
      <p:sp>
        <p:nvSpPr>
          <p:cNvPr id="242" name="Shape 242"/>
          <p:cNvSpPr/>
          <p:nvPr/>
        </p:nvSpPr>
        <p:spPr>
          <a:xfrm rot="13500000">
            <a:off x="2473624" y="6203698"/>
            <a:ext cx="2933305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243" name="Shape 243"/>
          <p:cNvSpPr/>
          <p:nvPr/>
        </p:nvSpPr>
        <p:spPr>
          <a:xfrm>
            <a:off x="5128057" y="7149299"/>
            <a:ext cx="326059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no 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title"/>
          </p:nvPr>
        </p:nvSpPr>
        <p:spPr>
          <a:xfrm>
            <a:off x="2802101" y="4038600"/>
            <a:ext cx="7400598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asted-image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7067" t="0" r="27067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48" name="Shape 2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14450"/>
            </a:lvl1pPr>
          </a:lstStyle>
          <a:p>
            <a:pPr/>
            <a:r>
              <a:t>Debugging</a:t>
            </a:r>
          </a:p>
        </p:txBody>
      </p:sp>
      <p:sp>
        <p:nvSpPr>
          <p:cNvPr id="249" name="Shape 2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talk about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3784219" y="5746749"/>
            <a:ext cx="5690363" cy="355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https://tenor.com/view/office-anger-rage-quit-stressed-gif-11148457</a:t>
            </a:r>
          </a:p>
        </p:txBody>
      </p:sp>
      <p:pic>
        <p:nvPicPr>
          <p:cNvPr id="252" name="ragequit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0350" y="2887479"/>
            <a:ext cx="8144100" cy="6074142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hape 253"/>
          <p:cNvSpPr/>
          <p:nvPr>
            <p:ph type="title" idx="4294967295"/>
          </p:nvPr>
        </p:nvSpPr>
        <p:spPr>
          <a:xfrm>
            <a:off x="1488909" y="1362171"/>
            <a:ext cx="10026982" cy="1169261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399066">
              <a:lnSpc>
                <a:spcPct val="80000"/>
              </a:lnSpc>
              <a:spcBef>
                <a:spcPts val="1800"/>
              </a:spcBef>
              <a:defRPr cap="all" sz="8118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Default Debugging strategy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three types of Bugs</a:t>
            </a:r>
          </a:p>
        </p:txBody>
      </p:sp>
      <p:sp>
        <p:nvSpPr>
          <p:cNvPr id="256" name="Shape 256"/>
          <p:cNvSpPr/>
          <p:nvPr>
            <p:ph type="body" idx="1"/>
          </p:nvPr>
        </p:nvSpPr>
        <p:spPr>
          <a:xfrm>
            <a:off x="406400" y="3953767"/>
            <a:ext cx="12192000" cy="4824018"/>
          </a:xfrm>
          <a:prstGeom prst="rect">
            <a:avLst/>
          </a:prstGeom>
        </p:spPr>
        <p:txBody>
          <a:bodyPr anchor="t"/>
          <a:lstStyle/>
          <a:p>
            <a:pPr marL="642432" indent="-642432" defTabSz="531622">
              <a:lnSpc>
                <a:spcPct val="100000"/>
              </a:lnSpc>
              <a:spcBef>
                <a:spcPts val="2500"/>
              </a:spcBef>
              <a:buSzPct val="40000"/>
              <a:buBlip>
                <a:blip r:embed="rId2"/>
              </a:buBlip>
              <a:defRPr cap="none" spc="0" sz="5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Syntactic: Code won’t run</a:t>
            </a:r>
          </a:p>
          <a:p>
            <a:pPr marL="642432" indent="-642432" defTabSz="531622">
              <a:lnSpc>
                <a:spcPct val="100000"/>
              </a:lnSpc>
              <a:spcBef>
                <a:spcPts val="2500"/>
              </a:spcBef>
              <a:buSzPct val="40000"/>
              <a:buBlip>
                <a:blip r:embed="rId2"/>
              </a:buBlip>
              <a:defRPr cap="none" spc="0" sz="5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Runtime: Code stops with error</a:t>
            </a:r>
          </a:p>
          <a:p>
            <a:pPr marL="642432" indent="-642432" defTabSz="531622">
              <a:lnSpc>
                <a:spcPct val="200000"/>
              </a:lnSpc>
              <a:spcBef>
                <a:spcPts val="2500"/>
              </a:spcBef>
              <a:buSzPct val="40000"/>
              <a:buBlip>
                <a:blip r:embed="rId2"/>
              </a:buBlip>
              <a:defRPr cap="none" spc="0" sz="5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Semantic: Runs, but wrong 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5970" t="0" r="18091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4">
              <a:defRPr sz="14900"/>
            </a:lvl1pPr>
          </a:lstStyle>
          <a:p>
            <a:pPr/>
            <a:r>
              <a:t>Functions</a:t>
            </a:r>
          </a:p>
        </p:txBody>
      </p:sp>
      <p:sp>
        <p:nvSpPr>
          <p:cNvPr id="196" name="Shape 1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Defining your own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Solving Syntactic Bugs</a:t>
            </a:r>
          </a:p>
        </p:txBody>
      </p:sp>
      <p:pic>
        <p:nvPicPr>
          <p:cNvPr id="259" name="Screen Shot 2019-06-02 at 7.39.20 PM.png"/>
          <p:cNvPicPr>
            <a:picLocks noChangeAspect="1"/>
          </p:cNvPicPr>
          <p:nvPr/>
        </p:nvPicPr>
        <p:blipFill>
          <a:blip r:embed="rId2">
            <a:extLst/>
          </a:blip>
          <a:srcRect l="8409" t="0" r="0" b="0"/>
          <a:stretch>
            <a:fillRect/>
          </a:stretch>
        </p:blipFill>
        <p:spPr>
          <a:xfrm>
            <a:off x="27421" y="2539140"/>
            <a:ext cx="12950093" cy="4811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Solving Syntactic Bugs</a:t>
            </a:r>
          </a:p>
        </p:txBody>
      </p:sp>
      <p:sp>
        <p:nvSpPr>
          <p:cNvPr id="262" name="Shape 262"/>
          <p:cNvSpPr/>
          <p:nvPr>
            <p:ph type="body" sz="half" idx="1"/>
          </p:nvPr>
        </p:nvSpPr>
        <p:spPr>
          <a:xfrm>
            <a:off x="469900" y="7327734"/>
            <a:ext cx="12192000" cy="2531602"/>
          </a:xfrm>
          <a:prstGeom prst="rect">
            <a:avLst/>
          </a:prstGeom>
        </p:spPr>
        <p:txBody>
          <a:bodyPr anchor="t"/>
          <a:lstStyle>
            <a:lvl1pPr marL="775368" indent="-775368" defTabSz="531622">
              <a:lnSpc>
                <a:spcPct val="100000"/>
              </a:lnSpc>
              <a:spcBef>
                <a:spcPts val="2500"/>
              </a:spcBef>
              <a:buSzPct val="100000"/>
              <a:buAutoNum type="arabicPeriod" startAt="1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Find line number in error</a:t>
            </a:r>
          </a:p>
        </p:txBody>
      </p:sp>
      <p:pic>
        <p:nvPicPr>
          <p:cNvPr id="263" name="Screen Shot 2019-06-02 at 7.39.20 PM.png"/>
          <p:cNvPicPr>
            <a:picLocks noChangeAspect="1"/>
          </p:cNvPicPr>
          <p:nvPr/>
        </p:nvPicPr>
        <p:blipFill>
          <a:blip r:embed="rId2">
            <a:extLst/>
          </a:blip>
          <a:srcRect l="8409" t="0" r="0" b="0"/>
          <a:stretch>
            <a:fillRect/>
          </a:stretch>
        </p:blipFill>
        <p:spPr>
          <a:xfrm>
            <a:off x="27421" y="2539140"/>
            <a:ext cx="12950093" cy="4811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Solving Syntactic Bugs</a:t>
            </a:r>
          </a:p>
        </p:txBody>
      </p:sp>
      <p:sp>
        <p:nvSpPr>
          <p:cNvPr id="266" name="Shape 266"/>
          <p:cNvSpPr/>
          <p:nvPr>
            <p:ph type="body" sz="half" idx="1"/>
          </p:nvPr>
        </p:nvSpPr>
        <p:spPr>
          <a:xfrm>
            <a:off x="469900" y="7327734"/>
            <a:ext cx="12192000" cy="2531602"/>
          </a:xfrm>
          <a:prstGeom prst="rect">
            <a:avLst/>
          </a:prstGeom>
        </p:spPr>
        <p:txBody>
          <a:bodyPr anchor="t"/>
          <a:lstStyle/>
          <a:p>
            <a:pPr marL="775368" indent="-775368" defTabSz="531622">
              <a:lnSpc>
                <a:spcPct val="100000"/>
              </a:lnSpc>
              <a:spcBef>
                <a:spcPts val="2500"/>
              </a:spcBef>
              <a:buSzPct val="100000"/>
              <a:buAutoNum type="arabicPeriod" startAt="1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Find line number in error</a:t>
            </a:r>
          </a:p>
          <a:p>
            <a:pPr marL="775368" indent="-775368" defTabSz="531622">
              <a:lnSpc>
                <a:spcPct val="200000"/>
              </a:lnSpc>
              <a:spcBef>
                <a:spcPts val="2500"/>
              </a:spcBef>
              <a:buSzPct val="100000"/>
              <a:buAutoNum type="arabicPeriod" startAt="1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Compare your code with recipe</a:t>
            </a:r>
          </a:p>
        </p:txBody>
      </p:sp>
      <p:pic>
        <p:nvPicPr>
          <p:cNvPr id="267" name="Screen Shot 2019-06-02 at 7.39.20 PM.png"/>
          <p:cNvPicPr>
            <a:picLocks noChangeAspect="1"/>
          </p:cNvPicPr>
          <p:nvPr/>
        </p:nvPicPr>
        <p:blipFill>
          <a:blip r:embed="rId2">
            <a:extLst/>
          </a:blip>
          <a:srcRect l="8409" t="0" r="0" b="0"/>
          <a:stretch>
            <a:fillRect/>
          </a:stretch>
        </p:blipFill>
        <p:spPr>
          <a:xfrm>
            <a:off x="27421" y="2539140"/>
            <a:ext cx="12950093" cy="4811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Solving Runtime Bugs</a:t>
            </a:r>
          </a:p>
        </p:txBody>
      </p:sp>
      <p:pic>
        <p:nvPicPr>
          <p:cNvPr id="27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52060"/>
            <a:ext cx="13004800" cy="5282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Solving Runtime Bugs</a:t>
            </a:r>
          </a:p>
        </p:txBody>
      </p:sp>
      <p:pic>
        <p:nvPicPr>
          <p:cNvPr id="27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52060"/>
            <a:ext cx="13004800" cy="5282653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274"/>
          <p:cNvSpPr/>
          <p:nvPr>
            <p:ph type="body" sz="half" idx="1"/>
          </p:nvPr>
        </p:nvSpPr>
        <p:spPr>
          <a:xfrm>
            <a:off x="965200" y="8170167"/>
            <a:ext cx="12192000" cy="2531602"/>
          </a:xfrm>
          <a:prstGeom prst="rect">
            <a:avLst/>
          </a:prstGeom>
        </p:spPr>
        <p:txBody>
          <a:bodyPr anchor="t"/>
          <a:lstStyle>
            <a:lvl1pPr defTabSz="531622">
              <a:lnSpc>
                <a:spcPct val="100000"/>
              </a:lnSpc>
              <a:spcBef>
                <a:spcPts val="2500"/>
              </a:spcBef>
              <a:defRPr cap="none" spc="0" sz="58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*Double check your data types*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Solving semantic Bugs</a:t>
            </a:r>
          </a:p>
        </p:txBody>
      </p:sp>
      <p:pic>
        <p:nvPicPr>
          <p:cNvPr id="27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084807"/>
            <a:ext cx="13004801" cy="50528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Print function</a:t>
            </a:r>
          </a:p>
        </p:txBody>
      </p:sp>
      <p:sp>
        <p:nvSpPr>
          <p:cNvPr id="280" name="Shape 280"/>
          <p:cNvSpPr/>
          <p:nvPr/>
        </p:nvSpPr>
        <p:spPr>
          <a:xfrm>
            <a:off x="466597" y="3886352"/>
            <a:ext cx="260649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English:</a:t>
            </a:r>
          </a:p>
        </p:txBody>
      </p:sp>
      <p:sp>
        <p:nvSpPr>
          <p:cNvPr id="281" name="Shape 281"/>
          <p:cNvSpPr/>
          <p:nvPr/>
        </p:nvSpPr>
        <p:spPr>
          <a:xfrm>
            <a:off x="487764" y="5295899"/>
            <a:ext cx="1210547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5600">
                <a:solidFill>
                  <a:srgbClr val="838787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Print value of my_name on the screen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Print Function</a:t>
            </a:r>
          </a:p>
        </p:txBody>
      </p:sp>
      <p:sp>
        <p:nvSpPr>
          <p:cNvPr id="284" name="Shape 284"/>
          <p:cNvSpPr/>
          <p:nvPr/>
        </p:nvSpPr>
        <p:spPr>
          <a:xfrm>
            <a:off x="466597" y="3886352"/>
            <a:ext cx="2606499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English:</a:t>
            </a:r>
          </a:p>
        </p:txBody>
      </p:sp>
      <p:sp>
        <p:nvSpPr>
          <p:cNvPr id="285" name="Shape 285"/>
          <p:cNvSpPr/>
          <p:nvPr/>
        </p:nvSpPr>
        <p:spPr>
          <a:xfrm>
            <a:off x="487764" y="5295899"/>
            <a:ext cx="1210547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5600">
                <a:solidFill>
                  <a:srgbClr val="838787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Print my_name on the screen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print function</a:t>
            </a:r>
          </a:p>
        </p:txBody>
      </p:sp>
      <p:sp>
        <p:nvSpPr>
          <p:cNvPr id="288" name="Shape 288"/>
          <p:cNvSpPr/>
          <p:nvPr/>
        </p:nvSpPr>
        <p:spPr>
          <a:xfrm>
            <a:off x="1786333" y="4337048"/>
            <a:ext cx="6326189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print(my_name)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print function</a:t>
            </a:r>
          </a:p>
        </p:txBody>
      </p:sp>
      <p:sp>
        <p:nvSpPr>
          <p:cNvPr id="291" name="Shape 291"/>
          <p:cNvSpPr/>
          <p:nvPr/>
        </p:nvSpPr>
        <p:spPr>
          <a:xfrm>
            <a:off x="1786333" y="4337048"/>
            <a:ext cx="6326189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print(my_name)</a:t>
            </a:r>
          </a:p>
        </p:txBody>
      </p:sp>
      <p:sp>
        <p:nvSpPr>
          <p:cNvPr id="292" name="Shape 292"/>
          <p:cNvSpPr/>
          <p:nvPr/>
        </p:nvSpPr>
        <p:spPr>
          <a:xfrm>
            <a:off x="1762416" y="5584351"/>
            <a:ext cx="1271089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“Rob”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Defining a Function</a:t>
            </a:r>
          </a:p>
        </p:txBody>
      </p:sp>
      <p:sp>
        <p:nvSpPr>
          <p:cNvPr id="199" name="Shape 199"/>
          <p:cNvSpPr/>
          <p:nvPr>
            <p:ph type="body" sz="half" idx="1"/>
          </p:nvPr>
        </p:nvSpPr>
        <p:spPr>
          <a:xfrm>
            <a:off x="406400" y="3953767"/>
            <a:ext cx="12192000" cy="2531602"/>
          </a:xfrm>
          <a:prstGeom prst="rect">
            <a:avLst/>
          </a:prstGeom>
        </p:spPr>
        <p:txBody>
          <a:bodyPr anchor="t"/>
          <a:lstStyle>
            <a:lvl1pPr marL="705969" indent="-705969" defTabSz="584200">
              <a:lnSpc>
                <a:spcPct val="100000"/>
              </a:lnSpc>
              <a:spcBef>
                <a:spcPts val="2800"/>
              </a:spcBef>
              <a:buSzPct val="40000"/>
              <a:buBlip>
                <a:blip r:embed="rId2"/>
              </a:buBlip>
              <a:defRPr cap="none" spc="0"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Reusable chunk of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print function</a:t>
            </a:r>
          </a:p>
        </p:txBody>
      </p:sp>
      <p:sp>
        <p:nvSpPr>
          <p:cNvPr id="295" name="Shape 295"/>
          <p:cNvSpPr/>
          <p:nvPr/>
        </p:nvSpPr>
        <p:spPr>
          <a:xfrm>
            <a:off x="1786333" y="4337048"/>
            <a:ext cx="6326189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print(my_name)</a:t>
            </a:r>
          </a:p>
        </p:txBody>
      </p:sp>
      <p:sp>
        <p:nvSpPr>
          <p:cNvPr id="296" name="Shape 296"/>
          <p:cNvSpPr/>
          <p:nvPr/>
        </p:nvSpPr>
        <p:spPr>
          <a:xfrm>
            <a:off x="1762416" y="5584351"/>
            <a:ext cx="1271089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“Rob”</a:t>
            </a:r>
          </a:p>
        </p:txBody>
      </p:sp>
      <p:sp>
        <p:nvSpPr>
          <p:cNvPr id="297" name="Shape 297"/>
          <p:cNvSpPr/>
          <p:nvPr/>
        </p:nvSpPr>
        <p:spPr>
          <a:xfrm rot="21591301">
            <a:off x="1981583" y="7047774"/>
            <a:ext cx="1620785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298" name="Shape 298"/>
          <p:cNvSpPr/>
          <p:nvPr/>
        </p:nvSpPr>
        <p:spPr>
          <a:xfrm>
            <a:off x="3684349" y="6735262"/>
            <a:ext cx="1271089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______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Solving semantic Bugs</a:t>
            </a:r>
          </a:p>
        </p:txBody>
      </p:sp>
      <p:sp>
        <p:nvSpPr>
          <p:cNvPr id="301" name="Shape 301"/>
          <p:cNvSpPr/>
          <p:nvPr>
            <p:ph type="body" sz="quarter" idx="1"/>
          </p:nvPr>
        </p:nvSpPr>
        <p:spPr>
          <a:xfrm>
            <a:off x="406400" y="3953767"/>
            <a:ext cx="12192000" cy="1303604"/>
          </a:xfrm>
          <a:prstGeom prst="rect">
            <a:avLst/>
          </a:prstGeom>
        </p:spPr>
        <p:txBody>
          <a:bodyPr anchor="t"/>
          <a:lstStyle>
            <a:lvl1pPr marL="713339" indent="-713339" defTabSz="489092">
              <a:lnSpc>
                <a:spcPct val="100000"/>
              </a:lnSpc>
              <a:spcBef>
                <a:spcPts val="2300"/>
              </a:spcBef>
              <a:buSzPct val="100000"/>
              <a:buAutoNum type="arabicPeriod" startAt="1"/>
              <a:defRPr cap="none" spc="0" sz="5336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Print variables halfway through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Solving semantic Bugs</a:t>
            </a:r>
          </a:p>
        </p:txBody>
      </p:sp>
      <p:sp>
        <p:nvSpPr>
          <p:cNvPr id="304" name="Shape 304"/>
          <p:cNvSpPr/>
          <p:nvPr>
            <p:ph type="body" sz="half" idx="1"/>
          </p:nvPr>
        </p:nvSpPr>
        <p:spPr>
          <a:xfrm>
            <a:off x="406400" y="3953767"/>
            <a:ext cx="12192000" cy="2383038"/>
          </a:xfrm>
          <a:prstGeom prst="rect">
            <a:avLst/>
          </a:prstGeom>
        </p:spPr>
        <p:txBody>
          <a:bodyPr anchor="t"/>
          <a:lstStyle/>
          <a:p>
            <a:pPr marL="666816" indent="-666816" defTabSz="457194">
              <a:lnSpc>
                <a:spcPct val="100000"/>
              </a:lnSpc>
              <a:spcBef>
                <a:spcPts val="2100"/>
              </a:spcBef>
              <a:buSzPct val="100000"/>
              <a:buAutoNum type="arabicPeriod" startAt="1"/>
              <a:defRPr cap="none" spc="0" sz="4988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Print variables halfway through code</a:t>
            </a:r>
          </a:p>
          <a:p>
            <a:pPr marL="666816" indent="-666816" defTabSz="457194">
              <a:lnSpc>
                <a:spcPct val="100000"/>
              </a:lnSpc>
              <a:spcBef>
                <a:spcPts val="2100"/>
              </a:spcBef>
              <a:buSzPct val="100000"/>
              <a:buAutoNum type="arabicPeriod" startAt="1"/>
              <a:defRPr cap="none" spc="0" sz="4988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Compare outputs with expected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Solving semantic Bugs</a:t>
            </a:r>
          </a:p>
        </p:txBody>
      </p:sp>
      <p:sp>
        <p:nvSpPr>
          <p:cNvPr id="307" name="Shape 307"/>
          <p:cNvSpPr/>
          <p:nvPr>
            <p:ph type="body" idx="1"/>
          </p:nvPr>
        </p:nvSpPr>
        <p:spPr>
          <a:xfrm>
            <a:off x="406400" y="3953767"/>
            <a:ext cx="12192000" cy="4877199"/>
          </a:xfrm>
          <a:prstGeom prst="rect">
            <a:avLst/>
          </a:prstGeom>
        </p:spPr>
        <p:txBody>
          <a:bodyPr anchor="t"/>
          <a:lstStyle/>
          <a:p>
            <a:pPr marL="666816" indent="-666816" defTabSz="457194">
              <a:lnSpc>
                <a:spcPct val="100000"/>
              </a:lnSpc>
              <a:spcBef>
                <a:spcPts val="2100"/>
              </a:spcBef>
              <a:buSzPct val="100000"/>
              <a:buAutoNum type="arabicPeriod" startAt="1"/>
              <a:defRPr cap="none" spc="0" sz="4988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Print variables halfway through code</a:t>
            </a:r>
          </a:p>
          <a:p>
            <a:pPr marL="666816" indent="-666816" defTabSz="457194">
              <a:lnSpc>
                <a:spcPct val="100000"/>
              </a:lnSpc>
              <a:spcBef>
                <a:spcPts val="2100"/>
              </a:spcBef>
              <a:buSzPct val="100000"/>
              <a:buAutoNum type="arabicPeriod" startAt="1"/>
              <a:defRPr cap="none" spc="0" sz="4988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Compare outputs with expected values</a:t>
            </a:r>
          </a:p>
          <a:p>
            <a:pPr marL="666816" indent="-666816" defTabSz="457194">
              <a:lnSpc>
                <a:spcPct val="100000"/>
              </a:lnSpc>
              <a:spcBef>
                <a:spcPts val="2100"/>
              </a:spcBef>
              <a:buSzPct val="100000"/>
              <a:buAutoNum type="arabicPeriod" startAt="1"/>
              <a:defRPr cap="none" spc="0" sz="4988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Something weird? Then repeat halfway up your code. Else go halfway down.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>
            <a:off x="736600" y="1430866"/>
            <a:ext cx="2426163" cy="7630783"/>
          </a:xfrm>
          <a:prstGeom prst="rect">
            <a:avLst/>
          </a:prstGeom>
          <a:solidFill>
            <a:schemeClr val="accent2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736600" y="1430866"/>
            <a:ext cx="2426163" cy="7630783"/>
          </a:xfrm>
          <a:prstGeom prst="rect">
            <a:avLst/>
          </a:prstGeom>
          <a:solidFill>
            <a:schemeClr val="accent2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12" name="Shape 312"/>
          <p:cNvSpPr/>
          <p:nvPr/>
        </p:nvSpPr>
        <p:spPr>
          <a:xfrm rot="10800000">
            <a:off x="3454784" y="4987132"/>
            <a:ext cx="1620785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/>
        </p:nvSpPr>
        <p:spPr>
          <a:xfrm>
            <a:off x="3683000" y="1404959"/>
            <a:ext cx="2426163" cy="3645342"/>
          </a:xfrm>
          <a:prstGeom prst="rect">
            <a:avLst/>
          </a:prstGeom>
          <a:solidFill>
            <a:schemeClr val="accent2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15" name="Shape 315"/>
          <p:cNvSpPr/>
          <p:nvPr/>
        </p:nvSpPr>
        <p:spPr>
          <a:xfrm>
            <a:off x="3683000" y="5392758"/>
            <a:ext cx="2426163" cy="3645343"/>
          </a:xfrm>
          <a:prstGeom prst="rect">
            <a:avLst/>
          </a:prstGeom>
          <a:solidFill>
            <a:srgbClr val="535353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>
            <a:off x="3683000" y="1404959"/>
            <a:ext cx="2426163" cy="3645342"/>
          </a:xfrm>
          <a:prstGeom prst="rect">
            <a:avLst/>
          </a:prstGeom>
          <a:solidFill>
            <a:schemeClr val="accent2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18" name="Shape 318"/>
          <p:cNvSpPr/>
          <p:nvPr/>
        </p:nvSpPr>
        <p:spPr>
          <a:xfrm>
            <a:off x="3683000" y="5392758"/>
            <a:ext cx="2426163" cy="3645343"/>
          </a:xfrm>
          <a:prstGeom prst="rect">
            <a:avLst/>
          </a:prstGeom>
          <a:solidFill>
            <a:srgbClr val="535353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19" name="Shape 319"/>
          <p:cNvSpPr/>
          <p:nvPr/>
        </p:nvSpPr>
        <p:spPr>
          <a:xfrm rot="10800000">
            <a:off x="6909184" y="2968504"/>
            <a:ext cx="1620785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3683000" y="5392758"/>
            <a:ext cx="2426163" cy="3645343"/>
          </a:xfrm>
          <a:prstGeom prst="rect">
            <a:avLst/>
          </a:prstGeom>
          <a:solidFill>
            <a:srgbClr val="535353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22" name="Shape 322"/>
          <p:cNvSpPr/>
          <p:nvPr/>
        </p:nvSpPr>
        <p:spPr>
          <a:xfrm>
            <a:off x="6400800" y="1404959"/>
            <a:ext cx="2426163" cy="1526955"/>
          </a:xfrm>
          <a:prstGeom prst="rect">
            <a:avLst/>
          </a:prstGeom>
          <a:solidFill>
            <a:srgbClr val="535353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23" name="Shape 323"/>
          <p:cNvSpPr/>
          <p:nvPr/>
        </p:nvSpPr>
        <p:spPr>
          <a:xfrm>
            <a:off x="6400800" y="3343450"/>
            <a:ext cx="2426163" cy="1526956"/>
          </a:xfrm>
          <a:prstGeom prst="rect">
            <a:avLst/>
          </a:prstGeom>
          <a:solidFill>
            <a:schemeClr val="accent2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24" name="Shape 324"/>
          <p:cNvSpPr/>
          <p:nvPr/>
        </p:nvSpPr>
        <p:spPr>
          <a:xfrm rot="10800000">
            <a:off x="9262917" y="3847801"/>
            <a:ext cx="1620785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3683000" y="5392758"/>
            <a:ext cx="2426163" cy="3645343"/>
          </a:xfrm>
          <a:prstGeom prst="rect">
            <a:avLst/>
          </a:prstGeom>
          <a:solidFill>
            <a:srgbClr val="535353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27" name="Shape 327"/>
          <p:cNvSpPr/>
          <p:nvPr/>
        </p:nvSpPr>
        <p:spPr>
          <a:xfrm>
            <a:off x="6400800" y="1404959"/>
            <a:ext cx="2426163" cy="1526955"/>
          </a:xfrm>
          <a:prstGeom prst="rect">
            <a:avLst/>
          </a:prstGeom>
          <a:solidFill>
            <a:srgbClr val="535353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28" name="Shape 328"/>
          <p:cNvSpPr/>
          <p:nvPr/>
        </p:nvSpPr>
        <p:spPr>
          <a:xfrm>
            <a:off x="9127066" y="3360383"/>
            <a:ext cx="2426164" cy="565130"/>
          </a:xfrm>
          <a:prstGeom prst="rect">
            <a:avLst/>
          </a:prstGeom>
          <a:solidFill>
            <a:srgbClr val="535353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29" name="Shape 329"/>
          <p:cNvSpPr/>
          <p:nvPr/>
        </p:nvSpPr>
        <p:spPr>
          <a:xfrm>
            <a:off x="9127066" y="4147783"/>
            <a:ext cx="2426164" cy="56513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Defining a Function</a:t>
            </a:r>
          </a:p>
        </p:txBody>
      </p:sp>
      <p:sp>
        <p:nvSpPr>
          <p:cNvPr id="202" name="Shape 202"/>
          <p:cNvSpPr/>
          <p:nvPr>
            <p:ph type="body" sz="half" idx="1"/>
          </p:nvPr>
        </p:nvSpPr>
        <p:spPr>
          <a:xfrm>
            <a:off x="406400" y="3953767"/>
            <a:ext cx="12192000" cy="2531602"/>
          </a:xfrm>
          <a:prstGeom prst="rect">
            <a:avLst/>
          </a:prstGeom>
        </p:spPr>
        <p:txBody>
          <a:bodyPr anchor="t"/>
          <a:lstStyle/>
          <a:p>
            <a:pPr marL="663612" indent="-663612" defTabSz="549148">
              <a:lnSpc>
                <a:spcPct val="100000"/>
              </a:lnSpc>
              <a:spcBef>
                <a:spcPts val="2600"/>
              </a:spcBef>
              <a:buSzPct val="40000"/>
              <a:buBlip>
                <a:blip r:embed="rId2"/>
              </a:buBlip>
              <a:defRPr cap="none" spc="0" sz="6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Reusable chunk of code</a:t>
            </a:r>
          </a:p>
          <a:p>
            <a:pPr marL="663612" indent="-663612" defTabSz="549148">
              <a:lnSpc>
                <a:spcPct val="100000"/>
              </a:lnSpc>
              <a:spcBef>
                <a:spcPts val="2600"/>
              </a:spcBef>
              <a:buSzPct val="40000"/>
              <a:buBlip>
                <a:blip r:embed="rId2"/>
              </a:buBlip>
              <a:defRPr cap="none" spc="0" sz="6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Build action from basic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/>
        </p:nvSpPr>
        <p:spPr>
          <a:xfrm>
            <a:off x="3683000" y="5392758"/>
            <a:ext cx="2426163" cy="3645343"/>
          </a:xfrm>
          <a:prstGeom prst="rect">
            <a:avLst/>
          </a:prstGeom>
          <a:solidFill>
            <a:srgbClr val="535353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32" name="Shape 332"/>
          <p:cNvSpPr/>
          <p:nvPr/>
        </p:nvSpPr>
        <p:spPr>
          <a:xfrm>
            <a:off x="6400800" y="1404959"/>
            <a:ext cx="2426163" cy="1526955"/>
          </a:xfrm>
          <a:prstGeom prst="rect">
            <a:avLst/>
          </a:prstGeom>
          <a:solidFill>
            <a:srgbClr val="535353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33" name="Shape 333"/>
          <p:cNvSpPr/>
          <p:nvPr/>
        </p:nvSpPr>
        <p:spPr>
          <a:xfrm>
            <a:off x="9127066" y="3360383"/>
            <a:ext cx="2426164" cy="565130"/>
          </a:xfrm>
          <a:prstGeom prst="rect">
            <a:avLst/>
          </a:prstGeom>
          <a:solidFill>
            <a:srgbClr val="535353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34" name="Shape 334"/>
          <p:cNvSpPr/>
          <p:nvPr/>
        </p:nvSpPr>
        <p:spPr>
          <a:xfrm>
            <a:off x="9127066" y="4147783"/>
            <a:ext cx="2426164" cy="56513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2E6D70"/>
            </a:solidFill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35" name="Shape 335"/>
          <p:cNvSpPr/>
          <p:nvPr/>
        </p:nvSpPr>
        <p:spPr>
          <a:xfrm>
            <a:off x="6295897" y="4698999"/>
            <a:ext cx="413005" cy="35560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pic>
        <p:nvPicPr>
          <p:cNvPr id="33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95398" y="1426797"/>
            <a:ext cx="4889501" cy="600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type="title"/>
          </p:nvPr>
        </p:nvSpPr>
        <p:spPr>
          <a:xfrm>
            <a:off x="406400" y="1536700"/>
            <a:ext cx="12192000" cy="1367235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Concepts covered so Far</a:t>
            </a:r>
          </a:p>
        </p:txBody>
      </p:sp>
      <p:sp>
        <p:nvSpPr>
          <p:cNvPr id="339" name="Shape 339"/>
          <p:cNvSpPr/>
          <p:nvPr>
            <p:ph type="body" idx="1"/>
          </p:nvPr>
        </p:nvSpPr>
        <p:spPr>
          <a:xfrm>
            <a:off x="406400" y="2929465"/>
            <a:ext cx="12192000" cy="6108703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4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Syntactic errors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4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Runtime errors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4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Semantic errors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4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print()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title"/>
          </p:nvPr>
        </p:nvSpPr>
        <p:spPr>
          <a:xfrm>
            <a:off x="2802101" y="4038600"/>
            <a:ext cx="7400598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List</a:t>
            </a:r>
          </a:p>
        </p:txBody>
      </p:sp>
      <p:sp>
        <p:nvSpPr>
          <p:cNvPr id="344" name="Shape 344"/>
          <p:cNvSpPr/>
          <p:nvPr>
            <p:ph type="body" sz="half" idx="1"/>
          </p:nvPr>
        </p:nvSpPr>
        <p:spPr>
          <a:xfrm>
            <a:off x="406400" y="3953767"/>
            <a:ext cx="12192000" cy="2531602"/>
          </a:xfrm>
          <a:prstGeom prst="rect">
            <a:avLst/>
          </a:prstGeom>
        </p:spPr>
        <p:txBody>
          <a:bodyPr anchor="t"/>
          <a:lstStyle/>
          <a:p>
            <a:pPr marL="663612" indent="-663612" defTabSz="549148">
              <a:lnSpc>
                <a:spcPct val="100000"/>
              </a:lnSpc>
              <a:spcBef>
                <a:spcPts val="2600"/>
              </a:spcBef>
              <a:buSzPct val="40000"/>
              <a:buBlip>
                <a:blip r:embed="rId2"/>
              </a:buBlip>
              <a:defRPr cap="none" spc="0" sz="6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Ordered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SzPct val="40000"/>
              <a:buBlip>
                <a:blip r:embed="rId2"/>
              </a:buBlip>
              <a:defRPr cap="none" spc="0" sz="6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No set length or data type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List: Basic usage</a:t>
            </a:r>
          </a:p>
        </p:txBody>
      </p:sp>
      <p:sp>
        <p:nvSpPr>
          <p:cNvPr id="347" name="Shape 347"/>
          <p:cNvSpPr/>
          <p:nvPr/>
        </p:nvSpPr>
        <p:spPr>
          <a:xfrm>
            <a:off x="657966" y="4413248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my_list = [1, “two”, 3.0]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List: Basic usage</a:t>
            </a:r>
          </a:p>
        </p:txBody>
      </p:sp>
      <p:sp>
        <p:nvSpPr>
          <p:cNvPr id="350" name="Shape 350"/>
          <p:cNvSpPr/>
          <p:nvPr/>
        </p:nvSpPr>
        <p:spPr>
          <a:xfrm>
            <a:off x="657966" y="4413248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my_list = [1, “two”, 3.0]</a:t>
            </a:r>
          </a:p>
        </p:txBody>
      </p:sp>
      <p:sp>
        <p:nvSpPr>
          <p:cNvPr id="351" name="Shape 351"/>
          <p:cNvSpPr/>
          <p:nvPr/>
        </p:nvSpPr>
        <p:spPr>
          <a:xfrm rot="13500000">
            <a:off x="6349729" y="6431705"/>
            <a:ext cx="2933305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352" name="Shape 352"/>
          <p:cNvSpPr/>
          <p:nvPr/>
        </p:nvSpPr>
        <p:spPr>
          <a:xfrm>
            <a:off x="9004164" y="7377305"/>
            <a:ext cx="324916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list literal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Append</a:t>
            </a:r>
          </a:p>
        </p:txBody>
      </p:sp>
      <p:sp>
        <p:nvSpPr>
          <p:cNvPr id="355" name="Shape 355"/>
          <p:cNvSpPr/>
          <p:nvPr/>
        </p:nvSpPr>
        <p:spPr>
          <a:xfrm>
            <a:off x="495150" y="4413248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my_list.append(“new thing”)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Append</a:t>
            </a:r>
          </a:p>
        </p:txBody>
      </p:sp>
      <p:sp>
        <p:nvSpPr>
          <p:cNvPr id="358" name="Shape 358"/>
          <p:cNvSpPr/>
          <p:nvPr/>
        </p:nvSpPr>
        <p:spPr>
          <a:xfrm>
            <a:off x="495150" y="4413248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my_list.append(“new thing”)</a:t>
            </a:r>
          </a:p>
        </p:txBody>
      </p:sp>
      <p:sp>
        <p:nvSpPr>
          <p:cNvPr id="359" name="Shape 359"/>
          <p:cNvSpPr/>
          <p:nvPr/>
        </p:nvSpPr>
        <p:spPr>
          <a:xfrm rot="21591301">
            <a:off x="686250" y="6138652"/>
            <a:ext cx="1620785" cy="518253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360" name="Shape 360"/>
          <p:cNvSpPr/>
          <p:nvPr/>
        </p:nvSpPr>
        <p:spPr>
          <a:xfrm>
            <a:off x="2506542" y="5826141"/>
            <a:ext cx="27813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_______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List</a:t>
            </a:r>
          </a:p>
        </p:txBody>
      </p:sp>
      <p:sp>
        <p:nvSpPr>
          <p:cNvPr id="363" name="Shape 363"/>
          <p:cNvSpPr/>
          <p:nvPr>
            <p:ph type="body" sz="half" idx="1"/>
          </p:nvPr>
        </p:nvSpPr>
        <p:spPr>
          <a:xfrm>
            <a:off x="406400" y="3953767"/>
            <a:ext cx="12192000" cy="2531602"/>
          </a:xfrm>
          <a:prstGeom prst="rect">
            <a:avLst/>
          </a:prstGeom>
        </p:spPr>
        <p:txBody>
          <a:bodyPr anchor="t"/>
          <a:lstStyle/>
          <a:p>
            <a:pPr marL="663612" indent="-663612" defTabSz="549148">
              <a:lnSpc>
                <a:spcPct val="100000"/>
              </a:lnSpc>
              <a:spcBef>
                <a:spcPts val="2600"/>
              </a:spcBef>
              <a:buSzPct val="40000"/>
              <a:buBlip>
                <a:blip r:embed="rId2"/>
              </a:buBlip>
              <a:defRPr cap="none" spc="0" sz="6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Mutable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SzPct val="40000"/>
              <a:buBlip>
                <a:blip r:embed="rId2"/>
              </a:buBlip>
              <a:defRPr cap="none" spc="0" sz="6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Some methods return no value!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Strings</a:t>
            </a:r>
          </a:p>
        </p:txBody>
      </p:sp>
      <p:sp>
        <p:nvSpPr>
          <p:cNvPr id="366" name="Shape 366"/>
          <p:cNvSpPr/>
          <p:nvPr>
            <p:ph type="body" sz="half" idx="1"/>
          </p:nvPr>
        </p:nvSpPr>
        <p:spPr>
          <a:xfrm>
            <a:off x="406400" y="3953767"/>
            <a:ext cx="12192000" cy="2531602"/>
          </a:xfrm>
          <a:prstGeom prst="rect">
            <a:avLst/>
          </a:prstGeom>
        </p:spPr>
        <p:txBody>
          <a:bodyPr anchor="t"/>
          <a:lstStyle/>
          <a:p>
            <a:pPr marL="642432" indent="-642432" defTabSz="531622">
              <a:lnSpc>
                <a:spcPct val="100000"/>
              </a:lnSpc>
              <a:spcBef>
                <a:spcPts val="2500"/>
              </a:spcBef>
              <a:buSzPct val="40000"/>
              <a:buBlip>
                <a:blip r:embed="rId2"/>
              </a:buBlip>
              <a:defRPr cap="none" spc="0" sz="5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Immutable</a:t>
            </a:r>
          </a:p>
          <a:p>
            <a:pPr marL="642432" indent="-642432" defTabSz="531622">
              <a:lnSpc>
                <a:spcPct val="200000"/>
              </a:lnSpc>
              <a:spcBef>
                <a:spcPts val="2500"/>
              </a:spcBef>
              <a:buSzPct val="40000"/>
              <a:buBlip>
                <a:blip r:embed="rId2"/>
              </a:buBlip>
              <a:defRPr cap="none" spc="0" sz="5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Methods always return new string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Defining A Function</a:t>
            </a:r>
          </a:p>
        </p:txBody>
      </p:sp>
      <p:sp>
        <p:nvSpPr>
          <p:cNvPr id="205" name="Shape 205"/>
          <p:cNvSpPr/>
          <p:nvPr/>
        </p:nvSpPr>
        <p:spPr>
          <a:xfrm>
            <a:off x="495150" y="3282949"/>
            <a:ext cx="11562527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chemeClr val="accent3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def</a:t>
            </a:r>
            <a:r>
              <a:rPr>
                <a:solidFill>
                  <a:srgbClr val="838787"/>
                </a:solidFill>
              </a:rPr>
              <a:t> double(my_name):</a:t>
            </a:r>
            <a:endParaRPr>
              <a:solidFill>
                <a:srgbClr val="838787"/>
              </a:solidFill>
            </a:endParaRP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answer = my_name + my_name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return answer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Numbers</a:t>
            </a:r>
          </a:p>
        </p:txBody>
      </p:sp>
      <p:sp>
        <p:nvSpPr>
          <p:cNvPr id="369" name="Shape 369"/>
          <p:cNvSpPr/>
          <p:nvPr>
            <p:ph type="body" sz="half" idx="1"/>
          </p:nvPr>
        </p:nvSpPr>
        <p:spPr>
          <a:xfrm>
            <a:off x="406400" y="3953767"/>
            <a:ext cx="12192000" cy="2531602"/>
          </a:xfrm>
          <a:prstGeom prst="rect">
            <a:avLst/>
          </a:prstGeom>
        </p:spPr>
        <p:txBody>
          <a:bodyPr anchor="t"/>
          <a:lstStyle/>
          <a:p>
            <a:pPr marL="642432" indent="-642432" defTabSz="531622">
              <a:lnSpc>
                <a:spcPct val="100000"/>
              </a:lnSpc>
              <a:spcBef>
                <a:spcPts val="2500"/>
              </a:spcBef>
              <a:buSzPct val="40000"/>
              <a:buBlip>
                <a:blip r:embed="rId2"/>
              </a:buBlip>
              <a:defRPr cap="none" spc="0" sz="5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Immutable</a:t>
            </a:r>
          </a:p>
          <a:p>
            <a:pPr marL="642432" indent="-642432" defTabSz="531622">
              <a:lnSpc>
                <a:spcPct val="200000"/>
              </a:lnSpc>
              <a:spcBef>
                <a:spcPts val="2500"/>
              </a:spcBef>
              <a:buSzPct val="40000"/>
              <a:buBlip>
                <a:blip r:embed="rId2"/>
              </a:buBlip>
              <a:defRPr cap="none" spc="0" sz="5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Methods always return new string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List: Basic usage</a:t>
            </a:r>
          </a:p>
        </p:txBody>
      </p:sp>
      <p:sp>
        <p:nvSpPr>
          <p:cNvPr id="372" name="Shape 372"/>
          <p:cNvSpPr/>
          <p:nvPr/>
        </p:nvSpPr>
        <p:spPr>
          <a:xfrm>
            <a:off x="657966" y="3848098"/>
            <a:ext cx="11454712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my_list.append(“new thing”)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print(my_list)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List: Basic usage</a:t>
            </a:r>
          </a:p>
        </p:txBody>
      </p:sp>
      <p:sp>
        <p:nvSpPr>
          <p:cNvPr id="375" name="Shape 375"/>
          <p:cNvSpPr/>
          <p:nvPr/>
        </p:nvSpPr>
        <p:spPr>
          <a:xfrm>
            <a:off x="657966" y="3848098"/>
            <a:ext cx="11454712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my_list.append(“new thing”)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print(my_list)</a:t>
            </a:r>
          </a:p>
        </p:txBody>
      </p:sp>
      <p:sp>
        <p:nvSpPr>
          <p:cNvPr id="376" name="Shape 376"/>
          <p:cNvSpPr/>
          <p:nvPr/>
        </p:nvSpPr>
        <p:spPr>
          <a:xfrm rot="21591301">
            <a:off x="711583" y="6518664"/>
            <a:ext cx="1620786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377" name="Shape 377"/>
          <p:cNvSpPr/>
          <p:nvPr/>
        </p:nvSpPr>
        <p:spPr>
          <a:xfrm>
            <a:off x="2531877" y="6206152"/>
            <a:ext cx="923925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[1, “two”, 3.0, “new thing”]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Assigning to an index</a:t>
            </a:r>
          </a:p>
        </p:txBody>
      </p:sp>
      <p:sp>
        <p:nvSpPr>
          <p:cNvPr id="380" name="Shape 380"/>
          <p:cNvSpPr/>
          <p:nvPr/>
        </p:nvSpPr>
        <p:spPr>
          <a:xfrm>
            <a:off x="495150" y="4413248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my_list[0] = “new thing”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Assigning to an Index</a:t>
            </a:r>
          </a:p>
        </p:txBody>
      </p:sp>
      <p:sp>
        <p:nvSpPr>
          <p:cNvPr id="383" name="Shape 383"/>
          <p:cNvSpPr/>
          <p:nvPr/>
        </p:nvSpPr>
        <p:spPr>
          <a:xfrm>
            <a:off x="495150" y="4413248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my_list[0] = “new thing”</a:t>
            </a:r>
          </a:p>
        </p:txBody>
      </p:sp>
      <p:sp>
        <p:nvSpPr>
          <p:cNvPr id="384" name="Shape 384"/>
          <p:cNvSpPr/>
          <p:nvPr/>
        </p:nvSpPr>
        <p:spPr>
          <a:xfrm rot="21591301">
            <a:off x="686250" y="6138652"/>
            <a:ext cx="1620785" cy="518253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385" name="Shape 385"/>
          <p:cNvSpPr/>
          <p:nvPr/>
        </p:nvSpPr>
        <p:spPr>
          <a:xfrm>
            <a:off x="2506542" y="5826141"/>
            <a:ext cx="27813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_______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Assigning to an Index</a:t>
            </a:r>
          </a:p>
        </p:txBody>
      </p:sp>
      <p:sp>
        <p:nvSpPr>
          <p:cNvPr id="388" name="Shape 388"/>
          <p:cNvSpPr/>
          <p:nvPr/>
        </p:nvSpPr>
        <p:spPr>
          <a:xfrm>
            <a:off x="495150" y="4413248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my_string[0] = “?”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Assigning to an Index</a:t>
            </a:r>
          </a:p>
        </p:txBody>
      </p:sp>
      <p:sp>
        <p:nvSpPr>
          <p:cNvPr id="391" name="Shape 391"/>
          <p:cNvSpPr/>
          <p:nvPr/>
        </p:nvSpPr>
        <p:spPr>
          <a:xfrm>
            <a:off x="495150" y="4413248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my_string[0] = “?”</a:t>
            </a:r>
          </a:p>
        </p:txBody>
      </p:sp>
      <p:sp>
        <p:nvSpPr>
          <p:cNvPr id="392" name="Shape 392"/>
          <p:cNvSpPr/>
          <p:nvPr/>
        </p:nvSpPr>
        <p:spPr>
          <a:xfrm rot="2859210">
            <a:off x="3477281" y="4946036"/>
            <a:ext cx="1542640" cy="32593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393" name="Shape 393"/>
          <p:cNvSpPr/>
          <p:nvPr/>
        </p:nvSpPr>
        <p:spPr>
          <a:xfrm rot="18911602">
            <a:off x="3485017" y="4916389"/>
            <a:ext cx="1597713" cy="310156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394" name="Shape 394"/>
          <p:cNvSpPr/>
          <p:nvPr/>
        </p:nvSpPr>
        <p:spPr>
          <a:xfrm>
            <a:off x="961167" y="6079483"/>
            <a:ext cx="584225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No! Immutable!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List: Basic usage</a:t>
            </a:r>
          </a:p>
        </p:txBody>
      </p:sp>
      <p:sp>
        <p:nvSpPr>
          <p:cNvPr id="397" name="Shape 397"/>
          <p:cNvSpPr/>
          <p:nvPr/>
        </p:nvSpPr>
        <p:spPr>
          <a:xfrm>
            <a:off x="657966" y="4413248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last_item = my_list.pop()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List: Basic usage</a:t>
            </a:r>
          </a:p>
        </p:txBody>
      </p:sp>
      <p:sp>
        <p:nvSpPr>
          <p:cNvPr id="400" name="Shape 400"/>
          <p:cNvSpPr/>
          <p:nvPr/>
        </p:nvSpPr>
        <p:spPr>
          <a:xfrm>
            <a:off x="657966" y="4413248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last_item = my_list.pop()</a:t>
            </a:r>
          </a:p>
        </p:txBody>
      </p:sp>
      <p:sp>
        <p:nvSpPr>
          <p:cNvPr id="401" name="Shape 401"/>
          <p:cNvSpPr/>
          <p:nvPr/>
        </p:nvSpPr>
        <p:spPr>
          <a:xfrm rot="21591301">
            <a:off x="888922" y="5885312"/>
            <a:ext cx="1620785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402" name="Shape 402"/>
          <p:cNvSpPr/>
          <p:nvPr/>
        </p:nvSpPr>
        <p:spPr>
          <a:xfrm>
            <a:off x="2709215" y="5572801"/>
            <a:ext cx="424129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“new thing”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List: Basic usage</a:t>
            </a:r>
          </a:p>
        </p:txBody>
      </p:sp>
      <p:sp>
        <p:nvSpPr>
          <p:cNvPr id="405" name="Shape 405"/>
          <p:cNvSpPr/>
          <p:nvPr/>
        </p:nvSpPr>
        <p:spPr>
          <a:xfrm>
            <a:off x="657966" y="3848098"/>
            <a:ext cx="11454712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last_item = my_list.pop()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print(my_list)</a:t>
            </a:r>
          </a:p>
        </p:txBody>
      </p:sp>
      <p:sp>
        <p:nvSpPr>
          <p:cNvPr id="406" name="Shape 406"/>
          <p:cNvSpPr/>
          <p:nvPr/>
        </p:nvSpPr>
        <p:spPr>
          <a:xfrm rot="21591301">
            <a:off x="838255" y="6615894"/>
            <a:ext cx="1623407" cy="526456"/>
          </a:xfrm>
          <a:prstGeom prst="rightArrow">
            <a:avLst>
              <a:gd name="adj1" fmla="val 34174"/>
              <a:gd name="adj2" fmla="val 14390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407" name="Shape 407"/>
          <p:cNvSpPr/>
          <p:nvPr/>
        </p:nvSpPr>
        <p:spPr>
          <a:xfrm>
            <a:off x="2718797" y="6307485"/>
            <a:ext cx="474649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[1, “two”, 3.0]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Defining A Function</a:t>
            </a:r>
          </a:p>
        </p:txBody>
      </p:sp>
      <p:sp>
        <p:nvSpPr>
          <p:cNvPr id="208" name="Shape 208"/>
          <p:cNvSpPr/>
          <p:nvPr/>
        </p:nvSpPr>
        <p:spPr>
          <a:xfrm>
            <a:off x="495150" y="3282949"/>
            <a:ext cx="11562527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def </a:t>
            </a:r>
            <a:r>
              <a:rPr>
                <a:solidFill>
                  <a:schemeClr val="accent3"/>
                </a:solidFill>
              </a:rPr>
              <a:t>double</a:t>
            </a:r>
            <a:r>
              <a:t>(my_name):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answer = my_name + my_name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return answer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List: Basic usage</a:t>
            </a:r>
          </a:p>
        </p:txBody>
      </p:sp>
      <p:sp>
        <p:nvSpPr>
          <p:cNvPr id="410" name="Shape 410"/>
          <p:cNvSpPr/>
          <p:nvPr/>
        </p:nvSpPr>
        <p:spPr>
          <a:xfrm>
            <a:off x="657966" y="4413248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first_item = my_list.pop(0)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List: Basic usage</a:t>
            </a:r>
          </a:p>
        </p:txBody>
      </p:sp>
      <p:sp>
        <p:nvSpPr>
          <p:cNvPr id="413" name="Shape 413"/>
          <p:cNvSpPr/>
          <p:nvPr/>
        </p:nvSpPr>
        <p:spPr>
          <a:xfrm>
            <a:off x="657966" y="4413248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first_item = my_list.pop(0)</a:t>
            </a:r>
          </a:p>
        </p:txBody>
      </p:sp>
      <p:sp>
        <p:nvSpPr>
          <p:cNvPr id="414" name="Shape 414"/>
          <p:cNvSpPr/>
          <p:nvPr/>
        </p:nvSpPr>
        <p:spPr>
          <a:xfrm rot="21591301">
            <a:off x="939591" y="5881211"/>
            <a:ext cx="1623408" cy="526456"/>
          </a:xfrm>
          <a:prstGeom prst="rightArrow">
            <a:avLst>
              <a:gd name="adj1" fmla="val 34174"/>
              <a:gd name="adj2" fmla="val 143907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415" name="Shape 415"/>
          <p:cNvSpPr/>
          <p:nvPr/>
        </p:nvSpPr>
        <p:spPr>
          <a:xfrm>
            <a:off x="2709215" y="5572801"/>
            <a:ext cx="56769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type="title"/>
          </p:nvPr>
        </p:nvSpPr>
        <p:spPr>
          <a:xfrm>
            <a:off x="406400" y="1536700"/>
            <a:ext cx="12192000" cy="1367235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Concepts covered so Far</a:t>
            </a:r>
          </a:p>
        </p:txBody>
      </p:sp>
      <p:sp>
        <p:nvSpPr>
          <p:cNvPr id="418" name="Shape 418"/>
          <p:cNvSpPr/>
          <p:nvPr>
            <p:ph type="body" idx="1"/>
          </p:nvPr>
        </p:nvSpPr>
        <p:spPr>
          <a:xfrm>
            <a:off x="406400" y="2929465"/>
            <a:ext cx="12192000" cy="6108703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4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Lists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4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Mutability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48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No return value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type="title"/>
          </p:nvPr>
        </p:nvSpPr>
        <p:spPr>
          <a:xfrm>
            <a:off x="2802101" y="4038600"/>
            <a:ext cx="7400598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type="title"/>
          </p:nvPr>
        </p:nvSpPr>
        <p:spPr>
          <a:xfrm>
            <a:off x="3204718" y="2539569"/>
            <a:ext cx="7800904" cy="4674462"/>
          </a:xfrm>
          <a:prstGeom prst="rect">
            <a:avLst/>
          </a:prstGeom>
        </p:spPr>
        <p:txBody>
          <a:bodyPr/>
          <a:lstStyle>
            <a:lvl1pPr>
              <a:defRPr sz="15000"/>
            </a:lvl1pPr>
          </a:lstStyle>
          <a:p>
            <a:pPr/>
            <a:r>
              <a:t>Sequences</a:t>
            </a:r>
          </a:p>
        </p:txBody>
      </p:sp>
      <p:sp>
        <p:nvSpPr>
          <p:cNvPr id="423" name="Shape 423"/>
          <p:cNvSpPr/>
          <p:nvPr/>
        </p:nvSpPr>
        <p:spPr>
          <a:xfrm rot="8100000">
            <a:off x="4595991" y="4583105"/>
            <a:ext cx="2375299" cy="127000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424" name="Shape 424"/>
          <p:cNvSpPr/>
          <p:nvPr/>
        </p:nvSpPr>
        <p:spPr>
          <a:xfrm rot="2700000">
            <a:off x="5989363" y="4583105"/>
            <a:ext cx="2375299" cy="127000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425" name="Shape 425"/>
          <p:cNvSpPr/>
          <p:nvPr/>
        </p:nvSpPr>
        <p:spPr>
          <a:xfrm>
            <a:off x="2027843" y="6174756"/>
            <a:ext cx="3026429" cy="113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03097">
              <a:lnSpc>
                <a:spcPct val="80000"/>
              </a:lnSpc>
              <a:spcBef>
                <a:spcPts val="1900"/>
              </a:spcBef>
              <a:defRPr cap="all" sz="8200">
                <a:solidFill>
                  <a:schemeClr val="accent1"/>
                </a:solidFill>
              </a:defRPr>
            </a:lvl1pPr>
          </a:lstStyle>
          <a:p>
            <a:pPr/>
            <a:r>
              <a:t>Strings</a:t>
            </a:r>
          </a:p>
        </p:txBody>
      </p:sp>
      <p:sp>
        <p:nvSpPr>
          <p:cNvPr id="426" name="Shape 426"/>
          <p:cNvSpPr/>
          <p:nvPr/>
        </p:nvSpPr>
        <p:spPr>
          <a:xfrm>
            <a:off x="8057802" y="6162056"/>
            <a:ext cx="2008118" cy="113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03097">
              <a:lnSpc>
                <a:spcPct val="80000"/>
              </a:lnSpc>
              <a:spcBef>
                <a:spcPts val="1900"/>
              </a:spcBef>
              <a:defRPr cap="all" sz="8200">
                <a:solidFill>
                  <a:schemeClr val="accent1"/>
                </a:solidFill>
              </a:defRPr>
            </a:lvl1pPr>
          </a:lstStyle>
          <a:p>
            <a:pPr/>
            <a:r>
              <a:t>Lists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StringS: Same</a:t>
            </a:r>
          </a:p>
        </p:txBody>
      </p:sp>
      <p:sp>
        <p:nvSpPr>
          <p:cNvPr id="429" name="Shape 429"/>
          <p:cNvSpPr/>
          <p:nvPr>
            <p:ph type="body" sz="half" idx="1"/>
          </p:nvPr>
        </p:nvSpPr>
        <p:spPr>
          <a:xfrm>
            <a:off x="406400" y="4538100"/>
            <a:ext cx="12192000" cy="2531601"/>
          </a:xfrm>
          <a:prstGeom prst="rect">
            <a:avLst/>
          </a:prstGeom>
        </p:spPr>
        <p:txBody>
          <a:bodyPr anchor="t"/>
          <a:lstStyle>
            <a:lvl1pPr marL="705969" indent="-705969" defTabSz="584200">
              <a:lnSpc>
                <a:spcPct val="100000"/>
              </a:lnSpc>
              <a:spcBef>
                <a:spcPts val="2800"/>
              </a:spcBef>
              <a:buSzPct val="40000"/>
              <a:buBlip>
                <a:blip r:embed="rId2"/>
              </a:buBlip>
              <a:defRPr cap="none" spc="0"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Same index and slice syntax!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StringS: but Different</a:t>
            </a:r>
          </a:p>
        </p:txBody>
      </p:sp>
      <p:sp>
        <p:nvSpPr>
          <p:cNvPr id="432" name="Shape 432"/>
          <p:cNvSpPr/>
          <p:nvPr>
            <p:ph type="body" sz="half" idx="1"/>
          </p:nvPr>
        </p:nvSpPr>
        <p:spPr>
          <a:xfrm>
            <a:off x="406400" y="3953767"/>
            <a:ext cx="12192000" cy="2531602"/>
          </a:xfrm>
          <a:prstGeom prst="rect">
            <a:avLst/>
          </a:prstGeom>
        </p:spPr>
        <p:txBody>
          <a:bodyPr anchor="t"/>
          <a:lstStyle>
            <a:lvl1pPr marL="705969" indent="-705969" defTabSz="584200">
              <a:lnSpc>
                <a:spcPct val="100000"/>
              </a:lnSpc>
              <a:spcBef>
                <a:spcPts val="2800"/>
              </a:spcBef>
              <a:buSzPct val="40000"/>
              <a:buBlip>
                <a:blip r:embed="rId2"/>
              </a:buBlip>
              <a:defRPr cap="none" spc="0"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Cannot add or remove characters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type="title"/>
          </p:nvPr>
        </p:nvSpPr>
        <p:spPr>
          <a:xfrm>
            <a:off x="2802101" y="4038600"/>
            <a:ext cx="7400598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Defining A Function</a:t>
            </a:r>
          </a:p>
        </p:txBody>
      </p:sp>
      <p:sp>
        <p:nvSpPr>
          <p:cNvPr id="211" name="Shape 211"/>
          <p:cNvSpPr/>
          <p:nvPr/>
        </p:nvSpPr>
        <p:spPr>
          <a:xfrm>
            <a:off x="495150" y="3282949"/>
            <a:ext cx="11562527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def double(</a:t>
            </a:r>
            <a:r>
              <a:rPr>
                <a:solidFill>
                  <a:schemeClr val="accent3"/>
                </a:solidFill>
              </a:rPr>
              <a:t>my_name</a:t>
            </a:r>
            <a:r>
              <a:t>):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answer = my_name + my_name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return answer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Defining A Function</a:t>
            </a:r>
          </a:p>
        </p:txBody>
      </p:sp>
      <p:sp>
        <p:nvSpPr>
          <p:cNvPr id="214" name="Shape 214"/>
          <p:cNvSpPr/>
          <p:nvPr/>
        </p:nvSpPr>
        <p:spPr>
          <a:xfrm>
            <a:off x="495150" y="3282949"/>
            <a:ext cx="11562527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def double(</a:t>
            </a:r>
            <a:r>
              <a:rPr>
                <a:solidFill>
                  <a:schemeClr val="accent3"/>
                </a:solidFill>
              </a:rPr>
              <a:t>my_name</a:t>
            </a:r>
            <a:r>
              <a:t>):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answer = my_name + my_name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return answer</a:t>
            </a:r>
          </a:p>
        </p:txBody>
      </p:sp>
      <p:sp>
        <p:nvSpPr>
          <p:cNvPr id="215" name="Shape 215"/>
          <p:cNvSpPr/>
          <p:nvPr/>
        </p:nvSpPr>
        <p:spPr>
          <a:xfrm rot="19262772">
            <a:off x="3341632" y="5027738"/>
            <a:ext cx="2933305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216" name="Shape 216"/>
          <p:cNvSpPr/>
          <p:nvPr/>
        </p:nvSpPr>
        <p:spPr>
          <a:xfrm>
            <a:off x="694604" y="6302681"/>
            <a:ext cx="817168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arbitrary label for input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Defining A Function</a:t>
            </a:r>
          </a:p>
        </p:txBody>
      </p:sp>
      <p:sp>
        <p:nvSpPr>
          <p:cNvPr id="219" name="Shape 219"/>
          <p:cNvSpPr/>
          <p:nvPr/>
        </p:nvSpPr>
        <p:spPr>
          <a:xfrm>
            <a:off x="495150" y="3282949"/>
            <a:ext cx="11562527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def double(my_name)</a:t>
            </a:r>
            <a:r>
              <a:rPr>
                <a:solidFill>
                  <a:schemeClr val="accent3"/>
                </a:solidFill>
              </a:rPr>
              <a:t>: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answer = my_name + my_name</a:t>
            </a:r>
          </a:p>
          <a:p>
            <a:pPr>
              <a:defRPr sz="5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return answer</a:t>
            </a:r>
          </a:p>
        </p:txBody>
      </p:sp>
      <p:sp>
        <p:nvSpPr>
          <p:cNvPr id="220" name="Shape 220"/>
          <p:cNvSpPr/>
          <p:nvPr/>
        </p:nvSpPr>
        <p:spPr>
          <a:xfrm rot="8773757">
            <a:off x="8032305" y="2856737"/>
            <a:ext cx="2208634" cy="518253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221" name="Shape 221"/>
          <p:cNvSpPr/>
          <p:nvPr/>
        </p:nvSpPr>
        <p:spPr>
          <a:xfrm>
            <a:off x="10194862" y="1549830"/>
            <a:ext cx="206197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colon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222222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